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5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2" r:id="rId50"/>
  </p:sldIdLst>
  <p:sldSz cx="12192000" cy="6858000"/>
  <p:notesSz cx="6858000" cy="1857375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9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請按這裡移動投影片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HK" sz="2000" b="0" strike="noStrike" spc="-1">
                <a:latin typeface="Arial"/>
              </a:rPr>
              <a:t>請按這裡編輯備註格式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&lt;頁首&gt;</a:t>
            </a: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GB" sz="1400" b="0" strike="noStrike" spc="-1">
                <a:latin typeface="Times New Roman"/>
              </a:rPr>
              <a:t>&lt;日期/時間&gt;</a:t>
            </a: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526683B6-D96E-40CC-886B-73997B916CD3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28CC3B-CCAA-4460-8527-94586F2141CD}" type="slidenum">
              <a:rPr lang="en-US" sz="1200" b="0" strike="noStrike" spc="-1">
                <a:latin typeface="Times New Roman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5DDD1E-CABA-4DB1-803A-E4506978B599}" type="slidenum">
              <a:rPr lang="en-US" sz="1200" b="0" strike="noStrike" spc="-1">
                <a:latin typeface="Times New Roman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B740FA-E48F-4515-94CC-14A224707615}" type="slidenum">
              <a:rPr lang="en-US" sz="1200" b="0" strike="noStrike" spc="-1">
                <a:latin typeface="Times New Roman"/>
              </a:rPr>
              <a:t>16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21E5BB-9D0E-4749-B126-150A6A8704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E4A58E-43D4-48BF-9981-6FC384CD1B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58E943-C72C-45A6-A775-00F767BA64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55D6ACC-2B4C-46EC-821D-1BB66108FF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06B563B-8A46-4C3E-A555-5EFF58E0FF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60412B-735C-480B-9A71-712C25641C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BFC2635-6EE4-4BEA-88BB-83D3E27041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74AD3AE-BDA8-4B30-957B-BCA300CD93B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5B721D-A09C-450C-8A3C-74FA1FACE7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6EF774-BAD4-4FE5-9C99-789F28DFC1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65C5ADC-D5C0-4A14-81AD-0F3E1033E9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14C2AF3-5D1D-48E8-8621-6FF709B597B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F6A8CC-F2B5-4C40-93B6-81C71B7EA26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25AFCB3-8492-46E4-AD51-6FD6E482CB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B75317B-46B6-4F2F-859A-823AC9F8E0D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A99F97D-AED9-4B03-A421-3CD708D9346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1949A4D-F14D-4A01-9A90-49DC5DB5A58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66188DB-2C38-46F2-8C29-8C2A6B3179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A2AE63D-7766-471E-8766-744C5254119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2A3FD4F-D4B2-4098-BD3F-93BF3CA6E6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E24CA2E-493C-480B-A116-5C3CA4621F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6FD9891-FFED-497A-893B-10EAEEB4DD5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E050C84-3F6B-4427-AF22-CA2AAFE8FA8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A4C932-3C95-4F51-A0E1-9E8081C3184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CC385F-4837-4946-BC7D-6B211732EC9A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&lt;日期/時間&gt;</a:t>
            </a:r>
            <a:endParaRPr lang="en-GB" sz="1800" b="0" strike="noStrike" spc="-1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01DE44-4E52-49A4-906C-7A308E0C8C2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GB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HK" sz="1800" b="0" strike="noStrike" spc="-1">
                <a:solidFill>
                  <a:srgbClr val="000000"/>
                </a:solidFill>
                <a:latin typeface="Calibri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Lam33/IBM-Data-Science-Professional-Certificate/blob/main/Applied%20Data%20Science%20Capstone/jupyter-labs-webscraping.ipynb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42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E7E6E6"/>
                </a:solidFill>
                <a:latin typeface="Abadi"/>
                <a:ea typeface="SF Pro"/>
              </a:rPr>
              <a:t>Lam Chi Kin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E7E6E6"/>
                </a:solidFill>
                <a:latin typeface="Abadi"/>
              </a:rPr>
              <a:t>4</a:t>
            </a:r>
            <a:r>
              <a:rPr lang="en-US" spc="-1" baseline="30000" dirty="0">
                <a:solidFill>
                  <a:srgbClr val="E7E6E6"/>
                </a:solidFill>
                <a:latin typeface="Abadi"/>
              </a:rPr>
              <a:t>th</a:t>
            </a:r>
            <a:r>
              <a:rPr lang="zh-TW" altLang="en-US" spc="-1" dirty="0">
                <a:solidFill>
                  <a:srgbClr val="E7E6E6"/>
                </a:solidFill>
                <a:latin typeface="Abadi"/>
              </a:rPr>
              <a:t> </a:t>
            </a:r>
            <a:r>
              <a:rPr lang="en-US" altLang="zh-TW" spc="-1" dirty="0">
                <a:solidFill>
                  <a:srgbClr val="E7E6E6"/>
                </a:solidFill>
                <a:latin typeface="Abadi"/>
              </a:rPr>
              <a:t>Oct</a:t>
            </a:r>
            <a:r>
              <a:rPr lang="zh-TW" altLang="en-US" spc="-1" dirty="0">
                <a:solidFill>
                  <a:srgbClr val="E7E6E6"/>
                </a:solidFill>
                <a:latin typeface="Abadi"/>
              </a:rPr>
              <a:t> </a:t>
            </a:r>
            <a:r>
              <a:rPr lang="en-US" altLang="zh-TW" spc="-1">
                <a:solidFill>
                  <a:srgbClr val="E7E6E6"/>
                </a:solidFill>
                <a:latin typeface="Abadi"/>
              </a:rPr>
              <a:t>2022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3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245749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Exploratory Data Analysis &amp;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Determine Training Labels</a:t>
            </a:r>
            <a:endParaRPr lang="en-US" sz="18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Calculate </a:t>
            </a:r>
          </a:p>
          <a:p>
            <a:pPr lvl="2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number of launches on each site</a:t>
            </a:r>
          </a:p>
          <a:p>
            <a:pPr lvl="2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number and occurrence of each orbit</a:t>
            </a:r>
          </a:p>
          <a:p>
            <a:pPr lvl="2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number and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alibri"/>
              </a:rPr>
              <a:t>occurence</a:t>
            </a: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 of mission outcome per orbit type</a:t>
            </a:r>
            <a:endParaRPr lang="en-US" sz="10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Create landing outcome label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From ‘Outcome’</a:t>
            </a:r>
          </a:p>
          <a:p>
            <a:pPr lvl="2">
              <a:lnSpc>
                <a:spcPct val="100000"/>
              </a:lnSpc>
            </a:pP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Link: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https://github.com/CKLam33/IBM-Data-Science-Professional-Certificate/blob/main/Applied%20Data%20Science%20Capstone/labs-jupyter-spacex-Data%20wrangling.ipynb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25C3A3-5C89-468A-A60C-DE5DD7134A1A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005118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Use Matplotlib &amp; Seaborn</a:t>
            </a:r>
            <a:endParaRPr lang="en-US" sz="18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Visualize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Launch sites vs Payload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Success rate by class of each Orbits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https://github.com/CKLam33/IBM-Data-Science-Professional-Certificate/blob/main/Applied%20Data%20Science%20Capstone/jupyter-labs-eda-dataviz.ipynb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6904322-641E-4158-9872-7555EEF181F4}" type="slidenum">
              <a:t>11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33E160-F1FF-491C-AC45-94D41717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60" y="1343201"/>
            <a:ext cx="4415751" cy="25232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9C01F0-996A-45D4-8CE2-612360537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60" y="4014077"/>
            <a:ext cx="4415751" cy="24130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Load csv file to database</a:t>
            </a:r>
          </a:p>
          <a:p>
            <a:pPr lvl="1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SQLite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Queries</a:t>
            </a:r>
          </a:p>
          <a:p>
            <a:pPr lvl="1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Name of Launch site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Calculate average payload mass</a:t>
            </a:r>
          </a:p>
          <a:p>
            <a:pPr lvl="1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Find 1</a:t>
            </a:r>
            <a:r>
              <a:rPr lang="en-US" sz="1400" spc="-1" baseline="30000" dirty="0">
                <a:solidFill>
                  <a:srgbClr val="000000"/>
                </a:solidFill>
                <a:latin typeface="Calibri"/>
              </a:rPr>
              <a:t>st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successful landing date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Find number of successful and failure landing outcomes</a:t>
            </a: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Link:</a:t>
            </a:r>
          </a:p>
          <a:p>
            <a:pPr lvl="1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https://github.com/CKLam33/IBM-Data-Science-Professional-Certificate/blob/main/Applied%20Data%20Science%20Capstone/jupyter-labs-eda-sql-coursera_sqllite.ipynb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77DE2A2-C7B4-4995-9095-638211BE561A}" type="slidenum"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Folium with</a:t>
            </a:r>
            <a:r>
              <a:rPr lang="en-US" sz="1800" spc="-1" dirty="0">
                <a:solidFill>
                  <a:srgbClr val="000000"/>
                </a:solidFill>
                <a:latin typeface="Calibri"/>
              </a:rPr>
              <a:t> Map function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Circle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Mark launch site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Marker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Recognize success/failed launch for each site</a:t>
            </a:r>
          </a:p>
          <a:p>
            <a:pPr lvl="2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alibri"/>
              </a:rPr>
              <a:t>Green: success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Red: fail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Calculate and draw distance</a:t>
            </a:r>
          </a:p>
          <a:p>
            <a:pPr lvl="2"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Launch site vs its proximities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Link:</a:t>
            </a:r>
          </a:p>
          <a:p>
            <a:pPr lvl="1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https://github.com/CKLam33/IBM-Data-Science-Professional-Certificate/blob/main/Applied%20Data%20Science%20Capstone/lab_jupyter_launch_site_location.ipynb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616EDEC-CBCC-4DA0-BD25-0DCEF7993418}" type="slidenum"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Pie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All launch s</a:t>
            </a:r>
            <a:r>
              <a:rPr lang="en-US" sz="1800" spc="-1" dirty="0">
                <a:solidFill>
                  <a:srgbClr val="292929"/>
                </a:solidFill>
                <a:latin typeface="Abadi"/>
              </a:rPr>
              <a:t>ite:</a:t>
            </a:r>
            <a:r>
              <a:rPr lang="zh-TW" altLang="en-US" sz="1800" spc="-1" dirty="0">
                <a:solidFill>
                  <a:srgbClr val="292929"/>
                </a:solidFill>
                <a:latin typeface="Abadi"/>
              </a:rPr>
              <a:t> </a:t>
            </a:r>
            <a:r>
              <a:rPr lang="en-US" altLang="zh-TW" sz="1800" spc="-1" dirty="0">
                <a:solidFill>
                  <a:srgbClr val="292929"/>
                </a:solidFill>
                <a:latin typeface="Abadi"/>
              </a:rPr>
              <a:t>successful rate compare to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Each site: display success and fail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Scatter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Display payload mass of each booster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Range slider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0" strike="noStrike" spc="-1" dirty="0">
                <a:solidFill>
                  <a:srgbClr val="292929"/>
                </a:solidFill>
                <a:latin typeface="Abadi"/>
              </a:rPr>
              <a:t>For listener/user to limit the range of payload mass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spc="-1" dirty="0">
                <a:solidFill>
                  <a:srgbClr val="292929"/>
                </a:solidFill>
                <a:latin typeface="Abadi"/>
              </a:rPr>
              <a:t>Find out the success/fail rate of each booster in specific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https://github.com/CKLam33/IBM-Data-Science-Professional-Certificate/blob/main/Applied%20Data%20Science%20Capstone/spacex_dash_app.py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2B3E351-0A20-4D2F-971D-C3AB36528C20}" type="slidenum"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Select ‘Class’ from train data as result label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Covert to array with </a:t>
            </a:r>
            <a:r>
              <a:rPr lang="en-US" sz="1800" b="0" strike="noStrike" spc="-1" dirty="0" err="1">
                <a:solidFill>
                  <a:srgbClr val="292929"/>
                </a:solidFill>
                <a:latin typeface="Abadi"/>
              </a:rPr>
              <a:t>numpy</a:t>
            </a:r>
            <a:endParaRPr lang="en-US" sz="1800" b="0" strike="noStrike" spc="-1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Scikit-Learn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HK" sz="1800" b="0" strike="noStrike" spc="-1" dirty="0">
                <a:solidFill>
                  <a:srgbClr val="292929"/>
                </a:solidFill>
                <a:latin typeface="Abadi"/>
              </a:rPr>
              <a:t>Standardize: </a:t>
            </a:r>
            <a:r>
              <a:rPr lang="en-US" altLang="zh-HK" sz="1800" b="0" strike="noStrike" spc="-1" dirty="0" err="1">
                <a:solidFill>
                  <a:srgbClr val="292929"/>
                </a:solidFill>
                <a:latin typeface="Abadi"/>
              </a:rPr>
              <a:t>preprocessing.StandardScaler</a:t>
            </a:r>
            <a:r>
              <a:rPr lang="en-US" altLang="zh-HK" sz="1800" b="0" strike="noStrike" spc="-1" dirty="0">
                <a:solidFill>
                  <a:srgbClr val="292929"/>
                </a:solidFill>
                <a:latin typeface="Abadi"/>
              </a:rPr>
              <a:t>()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HK" sz="1800" b="0" strike="noStrike" spc="-1" dirty="0">
                <a:solidFill>
                  <a:srgbClr val="292929"/>
                </a:solidFill>
                <a:latin typeface="Abadi"/>
              </a:rPr>
              <a:t>split train/test data: </a:t>
            </a:r>
            <a:r>
              <a:rPr lang="en-US" sz="1800" b="0" strike="noStrike" spc="-1" dirty="0" err="1">
                <a:solidFill>
                  <a:srgbClr val="292929"/>
                </a:solidFill>
                <a:latin typeface="Abadi"/>
              </a:rPr>
              <a:t>train_test_split</a:t>
            </a: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Search best parameter among classification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Logistic regression, Support Vector Machine, Decision Tree, </a:t>
            </a:r>
            <a:r>
              <a:rPr lang="en-US" sz="1800" spc="-1" dirty="0" err="1">
                <a:solidFill>
                  <a:srgbClr val="292929"/>
                </a:solidFill>
                <a:latin typeface="Abadi"/>
              </a:rPr>
              <a:t>kNN</a:t>
            </a:r>
            <a:endParaRPr lang="en-US" sz="1800" spc="-1" dirty="0">
              <a:solidFill>
                <a:srgbClr val="292929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With use of </a:t>
            </a:r>
            <a:r>
              <a:rPr lang="en-US" sz="1800" spc="-1" dirty="0" err="1">
                <a:solidFill>
                  <a:srgbClr val="292929"/>
                </a:solidFill>
                <a:latin typeface="Abadi"/>
              </a:rPr>
              <a:t>GridSearchCV</a:t>
            </a:r>
            <a:endParaRPr lang="en-US" sz="1800" spc="-1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Compare different classification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Find the best method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0" strike="noStrike" spc="-1" dirty="0">
                <a:solidFill>
                  <a:srgbClr val="292929"/>
                </a:solidFill>
                <a:latin typeface="Abadi"/>
              </a:rPr>
              <a:t>By compare accuracy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  <a:hlinkClick r:id="rId3"/>
              </a:rPr>
              <a:t>https://github.com/CKLam33/IBM-Data-Science-Professional-Certificate/blob/main/Applied%20Data%20Science%20Capstone/SpaceX_Machine%20Learning%20Prediction_Part_5.ipynb</a:t>
            </a:r>
            <a:endParaRPr lang="en-US" sz="1800" b="0" strike="noStrike" spc="-1" dirty="0">
              <a:solidFill>
                <a:srgbClr val="292929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EBCABD1-36E6-4337-8669-F3EC949F0EF5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Exploratory data analysis results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Interactive analytics demo in screenshots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Predictive analysis results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lang="en-GB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20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49254BF-5582-447F-ACC7-72F1FA555DB0}" type="slidenum"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2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838379" y="4756522"/>
            <a:ext cx="10515239" cy="126915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Most rockets are launched at CCAFS SLC 40</a:t>
            </a: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Number of success outcome increase along the number of flight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ECB010-0075-4583-9B8D-44BE899F6AAE}" type="slidenum">
              <a:t>18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381B83-5E16-44F8-A690-BAF0E1CE3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80" y="1807718"/>
            <a:ext cx="10515240" cy="2389005"/>
          </a:xfrm>
          <a:prstGeom prst="rect">
            <a:avLst/>
          </a:prstGeom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216D238F-5DE4-4521-907F-1536E38DC621}"/>
              </a:ext>
            </a:extLst>
          </p:cNvPr>
          <p:cNvSpPr txBox="1">
            <a:spLocks/>
          </p:cNvSpPr>
          <p:nvPr/>
        </p:nvSpPr>
        <p:spPr>
          <a:xfrm>
            <a:off x="3183212" y="1314537"/>
            <a:ext cx="5531668" cy="54863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None/>
            </a:pPr>
            <a:r>
              <a:rPr lang="en-CA" sz="2200" spc="-1" dirty="0">
                <a:solidFill>
                  <a:srgbClr val="292929"/>
                </a:solidFill>
                <a:latin typeface="Abadi"/>
              </a:rPr>
              <a:t>Scatter plot of Flight Number vs. Launch Site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Most Payload Mass of flights &lt; 7500</a:t>
            </a: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Few flights with Payload Mass between 7500 and 15000</a:t>
            </a: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Only few flights use VAFB SLC 4E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AA1F23-7080-401E-830E-1C7524270519}" type="slidenum">
              <a:t>19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4C7607-764B-4245-BE0C-D89268E9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94" y="1426239"/>
            <a:ext cx="5065786" cy="45994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1B721D-8930-44C1-A892-B7B05660B05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Executive Summary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Introduction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Methodology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Results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Conclusion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Appendix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lang="en-GB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ES-L1, GEO, HEO, 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Gre</a:t>
            </a:r>
            <a:r>
              <a:rPr lang="en-US" sz="1800" spc="-1" dirty="0">
                <a:solidFill>
                  <a:srgbClr val="292929"/>
                </a:solidFill>
                <a:latin typeface="Abadi"/>
              </a:rPr>
              <a:t>atest success rate among orbits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VLEO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&gt; 80% success rate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82788C-4DCD-4E6F-82FE-6D5B3DC7FAE1}" type="slidenum">
              <a:t>20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6E4301-0752-4CBF-958D-6D1B4536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44" y="1762587"/>
            <a:ext cx="6083536" cy="34763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770040" y="1863384"/>
            <a:ext cx="3931920" cy="150647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LEO, ISS, PO, GTO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Most used orbits</a:t>
            </a:r>
            <a:r>
              <a:rPr lang="en-US" sz="1800" spc="-1" dirty="0">
                <a:solidFill>
                  <a:srgbClr val="000000"/>
                </a:solidFill>
                <a:latin typeface="Calibri"/>
              </a:rPr>
              <a:t> in early time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VLEO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Start to replace old orbit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45260D-743E-4B43-A47A-B373B8B44279}" type="slidenum">
              <a:t>21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BD969B-1B8E-48C4-961E-C26DAEE0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0" y="3488138"/>
            <a:ext cx="10651920" cy="23928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770039" y="3911982"/>
            <a:ext cx="6689539" cy="233756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ISS &amp; GTO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Mostly for payload mass &lt; 8000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GTO -&gt; high fail rate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VLEO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For high payload mass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45D5DD-5004-4F61-9655-2D465F28D417}" type="slidenum">
              <a:t>22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4F07DE-80C9-4039-887E-E70E173CB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0" y="1441943"/>
            <a:ext cx="10687680" cy="23928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Overall success rate increase since 2013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Significant drop in 2018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427AE2-31E0-4553-8614-762CA1076A0E}" type="slidenum">
              <a:t>23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4FF1E4-968D-45F6-A40B-33FAB6731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74" y="1461660"/>
            <a:ext cx="6359546" cy="41895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27E3230-C91C-46B1-9F75-F5D2AF6F9AA7}" type="slidenum"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3588848"/>
            <a:ext cx="9745200" cy="25876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All mission outcomes were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First 2 records were qualification test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Fail to land to parachute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Did not let booster land to any place after first 2 attempt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E5060E-81C0-478F-B424-606D5B931F6A}" type="slidenum">
              <a:t>25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789534-B1E2-41C7-A538-DE301F75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9" y="1110348"/>
            <a:ext cx="10687681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Total payload mass from NASA was 45596kg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5FB0965-BF0C-4985-898A-04506353CF2C}" type="slidenum">
              <a:t>26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1A7A08-E815-4F08-B27A-2C0749E3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87" y="3825218"/>
            <a:ext cx="477202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1223399" y="3515050"/>
            <a:ext cx="9745200" cy="251063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Average payload mass by F9 v1.1 was 2928.4kg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36CEC0-494F-4C6A-A94E-2F7B8B8FF3BD}" type="slidenum">
              <a:t>27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553130-DC29-4CBE-AA76-46D119B0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1588670"/>
            <a:ext cx="61626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70040" y="3595724"/>
            <a:ext cx="9745200" cy="2580796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1</a:t>
            </a:r>
            <a:r>
              <a:rPr lang="en-US" sz="2200" b="0" strike="noStrike" spc="-1" baseline="30000" dirty="0">
                <a:solidFill>
                  <a:srgbClr val="292929"/>
                </a:solidFill>
                <a:latin typeface="Abadi"/>
              </a:rPr>
              <a:t>st</a:t>
            </a: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 successful landing to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22</a:t>
            </a:r>
            <a:r>
              <a:rPr lang="en-US" sz="1800" b="0" strike="noStrike" spc="-1" baseline="30000" dirty="0">
                <a:solidFill>
                  <a:srgbClr val="292929"/>
                </a:solidFill>
                <a:latin typeface="Abadi"/>
              </a:rPr>
              <a:t>nd</a:t>
            </a: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 Dec 2015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E256EC7-AAB7-40D4-BE10-0A51F906A9C8}" type="slidenum">
              <a:t>28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5D9F1-ACBE-4126-98E6-75D3D4D8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1707660"/>
            <a:ext cx="701992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Boosters that land to drone ship successfully with Payload between 4000 and 6000:</a:t>
            </a: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67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061782-1BD3-45CF-A32A-994993D79390}" type="slidenum"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0F89FE-A36D-49F9-AD63-4A09EF3F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2995655"/>
            <a:ext cx="87249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A53273D4-54CE-4283-910F-63AAD1ACE02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9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Summary of methodologies</a:t>
            </a:r>
            <a:endParaRPr lang="en-GB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Summary of all results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en-GB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770039" y="1567543"/>
            <a:ext cx="10687681" cy="460897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Most missions are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Only 1 failed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1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81C4DF-F86E-4C5F-A479-6CB74AE49453}" type="slidenum">
              <a:t>30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9F82EF-D136-4CAA-B396-3BC6E148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52" y="2884285"/>
            <a:ext cx="7115175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770040" y="1629420"/>
            <a:ext cx="9745200" cy="45471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F9 B5 series has the most payload mass with 15600kg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FC1944-12DB-42CD-8FAE-7EBD67CC71AD}" type="slidenum">
              <a:t>31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E5529C-6601-4104-B505-E46460C9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2750075"/>
            <a:ext cx="9477375" cy="39231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In year 2015, 2 failure in landing drone ship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Both were F9 v1.1 in May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56E1BA4-995C-4BF1-8EE2-C0FFA6E383D8}" type="slidenum">
              <a:t>32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13BFC8-828B-403D-8528-976233E5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10" y="3665775"/>
            <a:ext cx="103251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74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A4EB914-C47D-4F16-935A-A9231FA4C266}" type="slidenum">
              <a:t>33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281934-1754-4FCF-8A12-90BAE4CD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395126"/>
            <a:ext cx="10829925" cy="3228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6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3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000" spc="-1" dirty="0">
                <a:solidFill>
                  <a:srgbClr val="0B49CB"/>
                </a:solidFill>
                <a:latin typeface="Abadi"/>
              </a:rPr>
              <a:t>Launch site of Space X in global map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413E7E-A9F1-48EA-891E-7E7C48297CB6}" type="slidenum">
              <a:t>35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F183E9-D67C-41C3-8938-7707FA16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515" y="1345305"/>
            <a:ext cx="6333098" cy="4298516"/>
          </a:xfrm>
          <a:prstGeom prst="rect">
            <a:avLst/>
          </a:prstGeom>
        </p:spPr>
      </p:pic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3263844" y="4423813"/>
            <a:ext cx="5527632" cy="104075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Florida and California in USA are the only places Space X to launch their rocket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6558909" y="4778255"/>
            <a:ext cx="1835656" cy="39876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CCAFS LC-40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000" spc="-1" dirty="0">
                <a:solidFill>
                  <a:srgbClr val="0B49CB"/>
                </a:solidFill>
                <a:latin typeface="Abadi"/>
              </a:rPr>
              <a:t>Color-labeled launched outcomes on map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D0D5DF-B0A0-4513-ADC8-9D4E0D74AA10}" type="slidenum">
              <a:t>36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7E5EC7-AF00-4559-BA32-4C63C6F35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83" y="2372298"/>
            <a:ext cx="1962150" cy="19621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C3EE9B-E486-4277-8420-36023308A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264" y="2709862"/>
            <a:ext cx="1581150" cy="14382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9220545-05D3-402E-A921-7D2F2ADB7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25" y="2281236"/>
            <a:ext cx="2105025" cy="22955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3B909A8-31F7-40C8-BE67-CF22B822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463" y="2467548"/>
            <a:ext cx="1924050" cy="1771650"/>
          </a:xfrm>
          <a:prstGeom prst="rect">
            <a:avLst/>
          </a:prstGeom>
        </p:spPr>
      </p:pic>
      <p:sp>
        <p:nvSpPr>
          <p:cNvPr id="15" name="PlaceHolder 1">
            <a:extLst>
              <a:ext uri="{FF2B5EF4-FFF2-40B4-BE49-F238E27FC236}">
                <a16:creationId xmlns:a16="http://schemas.microsoft.com/office/drawing/2014/main" id="{F3D68A6E-DCF8-4D8A-A588-40A6B7FC0B1A}"/>
              </a:ext>
            </a:extLst>
          </p:cNvPr>
          <p:cNvSpPr txBox="1">
            <a:spLocks/>
          </p:cNvSpPr>
          <p:nvPr/>
        </p:nvSpPr>
        <p:spPr>
          <a:xfrm>
            <a:off x="3865011" y="4778255"/>
            <a:ext cx="1835656" cy="39876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KSC LC-39A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1">
            <a:extLst>
              <a:ext uri="{FF2B5EF4-FFF2-40B4-BE49-F238E27FC236}">
                <a16:creationId xmlns:a16="http://schemas.microsoft.com/office/drawing/2014/main" id="{7DF49318-BAA4-43AF-AA9C-FA39190A35EF}"/>
              </a:ext>
            </a:extLst>
          </p:cNvPr>
          <p:cNvSpPr txBox="1">
            <a:spLocks/>
          </p:cNvSpPr>
          <p:nvPr/>
        </p:nvSpPr>
        <p:spPr>
          <a:xfrm>
            <a:off x="1326930" y="4778255"/>
            <a:ext cx="1835656" cy="39876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VAFB SLC-4E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1">
            <a:extLst>
              <a:ext uri="{FF2B5EF4-FFF2-40B4-BE49-F238E27FC236}">
                <a16:creationId xmlns:a16="http://schemas.microsoft.com/office/drawing/2014/main" id="{C1C476BE-11C9-4B8D-8E76-90663309B983}"/>
              </a:ext>
            </a:extLst>
          </p:cNvPr>
          <p:cNvSpPr txBox="1">
            <a:spLocks/>
          </p:cNvSpPr>
          <p:nvPr/>
        </p:nvSpPr>
        <p:spPr>
          <a:xfrm>
            <a:off x="9282660" y="4778255"/>
            <a:ext cx="1835656" cy="39876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CCAFS SLC-40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Launch site distance to landmarks in Florida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9956FBE-BAE6-41C1-A8A8-24E29362B505}" type="slidenum">
              <a:t>37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12BECD-99EE-42B7-8D53-5F165609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80" y="1375073"/>
            <a:ext cx="4229100" cy="12477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0C7596-11AC-444F-AE04-293C4C0A4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05" y="2795501"/>
            <a:ext cx="10201275" cy="30575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46EF305-C594-493A-8F90-ACA5F43631D7}"/>
              </a:ext>
            </a:extLst>
          </p:cNvPr>
          <p:cNvSpPr txBox="1"/>
          <p:nvPr/>
        </p:nvSpPr>
        <p:spPr>
          <a:xfrm>
            <a:off x="1010652" y="3763971"/>
            <a:ext cx="213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Centre of Orlando</a:t>
            </a:r>
            <a:endParaRPr lang="zh-HK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9AC0323-2329-42F5-89AD-0B5745D14F00}"/>
              </a:ext>
            </a:extLst>
          </p:cNvPr>
          <p:cNvSpPr txBox="1"/>
          <p:nvPr/>
        </p:nvSpPr>
        <p:spPr>
          <a:xfrm>
            <a:off x="6924460" y="5385355"/>
            <a:ext cx="205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Closest highway</a:t>
            </a:r>
            <a:endParaRPr lang="zh-HK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16E0EE-E0CE-4878-8946-1AE97D771E65}"/>
              </a:ext>
            </a:extLst>
          </p:cNvPr>
          <p:cNvSpPr txBox="1"/>
          <p:nvPr/>
        </p:nvSpPr>
        <p:spPr>
          <a:xfrm>
            <a:off x="9097020" y="1814294"/>
            <a:ext cx="16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Closest coast</a:t>
            </a:r>
            <a:endParaRPr lang="zh-HK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4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039494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Has most success launches in all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The least</a:t>
            </a:r>
            <a:r>
              <a:rPr lang="en-US" altLang="zh-HK" sz="1800" spc="-1" dirty="0">
                <a:solidFill>
                  <a:srgbClr val="292929"/>
                </a:solidFill>
                <a:latin typeface="Abadi"/>
              </a:rPr>
              <a:t> success launches in all site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Pie chart of success launches by all sites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CC1072-F0C1-4EA7-8916-66ED7F90CC31}" type="slidenum">
              <a:t>39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AB3A91-24CD-4D3F-9727-FE8AB760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12" y="1881221"/>
            <a:ext cx="5576335" cy="33504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F8739E34-D960-4AD3-9124-9A23D26EDC7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1347017" y="2088304"/>
            <a:ext cx="9491606" cy="350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40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Space X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Advertise Falcon 9 rocket</a:t>
            </a:r>
            <a:endParaRPr lang="en-GB" sz="2200" b="0" strike="noStrike" spc="-1" dirty="0">
              <a:latin typeface="Arial"/>
            </a:endParaRPr>
          </a:p>
          <a:p>
            <a:pPr marL="648000" lvl="2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Launch with cost of $62m</a:t>
            </a:r>
            <a:endParaRPr lang="en-GB" sz="2200" b="0" strike="noStrike" spc="-1" dirty="0">
              <a:latin typeface="Arial"/>
            </a:endParaRPr>
          </a:p>
          <a:p>
            <a:pPr marL="648000" lvl="2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Compare with other providers: up to $165m</a:t>
            </a:r>
            <a:endParaRPr lang="en-GB" sz="2200" b="0" strike="noStrike" spc="-1" dirty="0">
              <a:latin typeface="Arial"/>
            </a:endParaRPr>
          </a:p>
          <a:p>
            <a:pPr marL="648000" lvl="2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Mush of saving because of the reusage of first stage</a:t>
            </a:r>
            <a:endParaRPr lang="en-GB" sz="22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Determine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Successful rate of Falcon 9 first stage will land successfully</a:t>
            </a:r>
            <a:endParaRPr lang="en-GB" sz="2200" b="0" strike="noStrike" spc="-1" dirty="0">
              <a:latin typeface="Arial"/>
            </a:endParaRPr>
          </a:p>
          <a:p>
            <a:pPr marL="648000" lvl="2" indent="-2160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Find the cost of a launch</a:t>
            </a:r>
            <a:endParaRPr lang="en-GB" sz="2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3129816" cy="3165826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76.9% of successful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23.1% of failure rate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Pie chart of total success launches in KSC LC-39A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78C4655-FA79-4F4C-A83B-40118AA5E932}" type="slidenum">
              <a:t>40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A62FCF-532A-4086-B801-5962434D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49" y="1506405"/>
            <a:ext cx="6756453" cy="41000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1655794" y="4723254"/>
            <a:ext cx="3554453" cy="118513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Payload vs Launch Outcome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(0 – 5000kg)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Payload vs Launch O</a:t>
            </a:r>
            <a:r>
              <a:rPr 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utcome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scatter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plot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for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all</a:t>
            </a:r>
            <a:r>
              <a:rPr lang="zh-TW" altLang="en-US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lang="en-US" altLang="zh-TW" sz="4000" spc="-1" dirty="0">
                <a:solidFill>
                  <a:srgbClr val="0B49CB"/>
                </a:solidFill>
                <a:latin typeface="Abadi"/>
                <a:ea typeface="IBM Plex Mono SemiBold"/>
              </a:rPr>
              <a:t>sites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6E8304B-C12F-4201-95D2-5BDCA78B8EFC}" type="slidenum">
              <a:t>41</a:t>
            </a:fld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D44FC4-71FC-4AE2-9A28-EE3B60DA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1" y="1599424"/>
            <a:ext cx="5325960" cy="29973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052946F-53CA-492F-9DCE-3DFBB91A5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424"/>
            <a:ext cx="5361720" cy="2997368"/>
          </a:xfrm>
          <a:prstGeom prst="rect">
            <a:avLst/>
          </a:prstGeom>
        </p:spPr>
      </p:pic>
      <p:sp>
        <p:nvSpPr>
          <p:cNvPr id="13" name="PlaceHolder 1">
            <a:extLst>
              <a:ext uri="{FF2B5EF4-FFF2-40B4-BE49-F238E27FC236}">
                <a16:creationId xmlns:a16="http://schemas.microsoft.com/office/drawing/2014/main" id="{B7F8EFC2-761A-4746-AFD0-1EBE6F3E1E86}"/>
              </a:ext>
            </a:extLst>
          </p:cNvPr>
          <p:cNvSpPr txBox="1">
            <a:spLocks/>
          </p:cNvSpPr>
          <p:nvPr/>
        </p:nvSpPr>
        <p:spPr>
          <a:xfrm>
            <a:off x="6937653" y="4723254"/>
            <a:ext cx="3554453" cy="118513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Payload vs Launch Outcome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(5000kg – 10000kg)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5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AA9112E-3286-4479-9CC3-5E0A2B61BDFE}" type="slidenum">
              <a:t>43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0D63AB-9155-4C32-B57A-72262BA1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0" y="1734694"/>
            <a:ext cx="6057022" cy="16943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61037F-9A91-45E8-A5FB-BFE49722F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71" y="3429000"/>
            <a:ext cx="4723809" cy="323477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50876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Confusion Matric of prediction with 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Can handle most cases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92929"/>
                </a:solidFill>
                <a:latin typeface="Abadi"/>
              </a:rPr>
              <a:t>But </a:t>
            </a:r>
            <a:r>
              <a:rPr lang="en-US" sz="1800" spc="-1" dirty="0">
                <a:solidFill>
                  <a:srgbClr val="292929"/>
                </a:solidFill>
                <a:latin typeface="Abadi"/>
              </a:rPr>
              <a:t>it has a probability that mark unsuccessful landing as success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08B7B41-E6C8-40C3-88EF-B59C7C850EB5}" type="slidenum">
              <a:t>44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D15D70-1369-462B-8557-A84DDFBB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08" y="1663920"/>
            <a:ext cx="4571428" cy="353015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79448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HK" sz="2200" b="0" strike="noStrike" spc="-1" dirty="0">
                <a:solidFill>
                  <a:srgbClr val="292929"/>
                </a:solidFill>
                <a:latin typeface="Abadi"/>
              </a:rPr>
              <a:t>Launch success rate increase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HK" sz="2200" b="0" strike="noStrike" spc="-1" dirty="0">
                <a:solidFill>
                  <a:srgbClr val="292929"/>
                </a:solidFill>
                <a:latin typeface="Abadi"/>
              </a:rPr>
              <a:t>CCAFS SLC-40</a:t>
            </a:r>
            <a:r>
              <a:rPr lang="en-US" altLang="zh-HK" sz="2200" spc="-1" dirty="0">
                <a:solidFill>
                  <a:srgbClr val="000000"/>
                </a:solidFill>
                <a:latin typeface="Calibri"/>
              </a:rPr>
              <a:t> is the best launch site</a:t>
            </a: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2200" b="0" strike="noStrike" spc="-1" dirty="0">
                <a:solidFill>
                  <a:srgbClr val="292929"/>
                </a:solidFill>
                <a:latin typeface="Abadi"/>
              </a:rPr>
              <a:t>ISS &amp; GTO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1800" spc="-1" dirty="0">
                <a:solidFill>
                  <a:srgbClr val="292929"/>
                </a:solidFill>
                <a:latin typeface="Abadi"/>
              </a:rPr>
              <a:t>For payload mass &lt; 8000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2600" b="0" strike="noStrike" spc="-1" dirty="0">
                <a:solidFill>
                  <a:srgbClr val="292929"/>
                </a:solidFill>
                <a:latin typeface="Abadi"/>
              </a:rPr>
              <a:t>VLEO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1800" spc="-1" dirty="0">
                <a:solidFill>
                  <a:srgbClr val="292929"/>
                </a:solidFill>
                <a:latin typeface="Abadi"/>
              </a:rPr>
              <a:t>For higher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2600" spc="-1" dirty="0">
                <a:solidFill>
                  <a:srgbClr val="292929"/>
                </a:solidFill>
                <a:latin typeface="Abadi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altLang="zh-HK" sz="2200" spc="-1" dirty="0">
                <a:solidFill>
                  <a:srgbClr val="292929"/>
                </a:solidFill>
                <a:latin typeface="Abadi"/>
              </a:rPr>
              <a:t>Best classification method to predict successful launch and landing</a:t>
            </a:r>
            <a:endParaRPr lang="en-US" altLang="zh-HK" sz="22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HK" sz="2200" b="0" strike="noStrike" spc="-1" dirty="0">
              <a:solidFill>
                <a:srgbClr val="292929"/>
              </a:solidFill>
              <a:latin typeface="Abadi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4E007DC-DA33-4922-BEA5-522AF616EC4C}" type="slidenum"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71A38F-B33E-4444-8E82-31BAF15A549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</a:t>
            </a:fld>
            <a:endParaRPr lang="en-GB" sz="1600" b="0" strike="noStrike" spc="-1"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777960" y="281268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1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25000" lnSpcReduction="20000"/>
          </a:bodyPr>
          <a:lstStyle/>
          <a:p>
            <a:pPr>
              <a:buNone/>
              <a:tabLst>
                <a:tab pos="0" algn="l"/>
              </a:tabLst>
            </a:pPr>
            <a:r>
              <a:rPr lang="en-US" sz="8800" b="0" strike="noStrike" spc="-1" dirty="0">
                <a:solidFill>
                  <a:srgbClr val="0B49CB"/>
                </a:solidFill>
                <a:latin typeface="Abadi" panose="020B0604020104020204" pitchFamily="34" charset="0"/>
              </a:rPr>
              <a:t>Executive Summary</a:t>
            </a:r>
            <a:endParaRPr lang="en-GB" sz="8800" b="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Data collection methodology: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Download Falcon 9 and Falcon Heavy Launch data through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Space X API 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Wikipedia</a:t>
            </a:r>
            <a:endParaRPr lang="en-GB" sz="6400" b="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Perform data wrangling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Using </a:t>
            </a:r>
            <a:r>
              <a:rPr lang="en-US" sz="7200" strike="noStrike" spc="-1" dirty="0" err="1">
                <a:solidFill>
                  <a:srgbClr val="292929"/>
                </a:solidFill>
                <a:latin typeface="Abadi" panose="020B0604020104020204" pitchFamily="34" charset="0"/>
              </a:rPr>
              <a:t>BeautifulSoup</a:t>
            </a: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 extract data from HTML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  <a:ea typeface="Noto Sans CJK HK"/>
              </a:rPr>
              <a:t>Using </a:t>
            </a: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Pandas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Data preprocessing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Apply one-hot encoding method to categorical features</a:t>
            </a:r>
            <a:endParaRPr lang="en-GB" sz="720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Perform exploratory data analysis (EDA) using visualization and SQL</a:t>
            </a:r>
            <a:endParaRPr lang="en-GB" sz="8000" b="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Perform interactive visual analytics using Folium and </a:t>
            </a:r>
            <a:r>
              <a:rPr lang="en-US" sz="8000" b="0" strike="noStrike" spc="-1" dirty="0" err="1">
                <a:solidFill>
                  <a:srgbClr val="292929"/>
                </a:solidFill>
                <a:latin typeface="Abadi" panose="020B0604020104020204" pitchFamily="34" charset="0"/>
              </a:rPr>
              <a:t>Plotly</a:t>
            </a: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 Dash</a:t>
            </a:r>
            <a:endParaRPr lang="en-GB" sz="8000" b="0" strike="noStrike" spc="-1" dirty="0">
              <a:latin typeface="Abadi" panose="020B0604020104020204" pitchFamily="34" charset="0"/>
            </a:endParaRPr>
          </a:p>
          <a:p>
            <a:pPr marL="228600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292929"/>
                </a:solidFill>
                <a:latin typeface="Abadi" panose="020B0604020104020204" pitchFamily="34" charset="0"/>
              </a:rPr>
              <a:t>Perform predictive analysis using classification models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Apply Scikit-Learn</a:t>
            </a:r>
          </a:p>
          <a:p>
            <a:pPr marL="685800" lvl="1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Classification: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K-Nearest Neighbors, Decision Tree, Support Vector Machine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Use </a:t>
            </a:r>
            <a:r>
              <a:rPr lang="en-US" sz="6400" b="0" strike="noStrike" spc="-1" dirty="0" err="1">
                <a:solidFill>
                  <a:srgbClr val="000000"/>
                </a:solidFill>
                <a:latin typeface="Abadi" panose="020B0604020104020204" pitchFamily="34" charset="0"/>
              </a:rPr>
              <a:t>GridSearchCV</a:t>
            </a:r>
            <a:r>
              <a:rPr lang="en-US" sz="64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 to find the best parameters</a:t>
            </a:r>
          </a:p>
          <a:p>
            <a:pPr marL="1143000" lvl="2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Evaluate by train dataset</a:t>
            </a:r>
          </a:p>
          <a:p>
            <a:pPr marL="1600200" lvl="3" indent="-228600"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56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Ratio of train-test size: 8:2</a:t>
            </a:r>
            <a:endParaRPr lang="en-GB" sz="5600" b="0" strike="noStrike" spc="-1" dirty="0">
              <a:latin typeface="Abadi" panose="020B0604020104020204" pitchFamily="34" charset="0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6340227-627B-494D-A524-33D1141C49D5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Request data</a:t>
            </a:r>
            <a:endParaRPr lang="en-US" sz="400" spc="-1" dirty="0">
              <a:solidFill>
                <a:srgbClr val="000000"/>
              </a:solidFill>
              <a:latin typeface="Calibri"/>
            </a:endParaRP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From Space X API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 err="1">
                <a:solidFill>
                  <a:srgbClr val="000000"/>
                </a:solidFill>
                <a:latin typeface="Calibri"/>
              </a:rPr>
              <a:t>requests.get</a:t>
            </a:r>
            <a:r>
              <a:rPr lang="en-US" sz="1000" spc="-1" dirty="0">
                <a:solidFill>
                  <a:srgbClr val="000000"/>
                </a:solidFill>
                <a:latin typeface="Calibri"/>
              </a:rPr>
              <a:t>()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-&gt; json file</a:t>
            </a: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From Wikipedia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 err="1">
                <a:solidFill>
                  <a:srgbClr val="000000"/>
                </a:solidFill>
                <a:latin typeface="Calibri"/>
              </a:rPr>
              <a:t>BeautifulSoup</a:t>
            </a:r>
            <a:endParaRPr lang="en-US" sz="1000" spc="-1" dirty="0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Use of Pandas</a:t>
            </a: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Convert json file from Space X API to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dataframe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.</a:t>
            </a:r>
            <a:r>
              <a:rPr lang="en-US" sz="1000" spc="-1" dirty="0" err="1">
                <a:solidFill>
                  <a:srgbClr val="000000"/>
                </a:solidFill>
                <a:latin typeface="Calibri"/>
              </a:rPr>
              <a:t>json_normalize</a:t>
            </a:r>
            <a:r>
              <a:rPr lang="en-US" sz="1000" spc="-1" dirty="0">
                <a:solidFill>
                  <a:srgbClr val="000000"/>
                </a:solidFill>
                <a:latin typeface="Calibri"/>
              </a:rPr>
              <a:t>()</a:t>
            </a: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400" spc="-1" dirty="0">
                <a:solidFill>
                  <a:srgbClr val="000000"/>
                </a:solidFill>
                <a:latin typeface="Calibri"/>
              </a:rPr>
              <a:t>Convert HTML file from Wiki to </a:t>
            </a:r>
            <a:r>
              <a:rPr lang="en-US" altLang="zh-HK" sz="1400" spc="-1" dirty="0" err="1">
                <a:solidFill>
                  <a:srgbClr val="000000"/>
                </a:solidFill>
                <a:latin typeface="Calibri"/>
              </a:rPr>
              <a:t>dataframe</a:t>
            </a:r>
            <a:endParaRPr lang="en-US" sz="1000" spc="-1" dirty="0">
              <a:solidFill>
                <a:srgbClr val="000000"/>
              </a:solidFill>
              <a:latin typeface="Calibri"/>
            </a:endParaRP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Data preprocessing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Extract necessary columns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sz="1000" spc="-1" dirty="0">
                <a:solidFill>
                  <a:srgbClr val="000000"/>
                </a:solidFill>
                <a:latin typeface="Calibri"/>
              </a:rPr>
              <a:t>Check and fill missing values</a:t>
            </a: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298030-7BB7-44DD-8CAE-813CEBA9946A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 lnSpcReduction="20000"/>
          </a:bodyPr>
          <a:lstStyle/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2200" b="0" strike="noStrike" spc="-1" dirty="0">
                <a:solidFill>
                  <a:srgbClr val="292929"/>
                </a:solidFill>
                <a:latin typeface="Abadi"/>
              </a:rPr>
              <a:t>Space X API</a:t>
            </a: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900" spc="-1" dirty="0" err="1">
                <a:solidFill>
                  <a:srgbClr val="000000"/>
                </a:solidFill>
                <a:latin typeface="Calibri"/>
              </a:rPr>
              <a:t>r</a:t>
            </a:r>
            <a:r>
              <a:rPr lang="en-US" altLang="zh-HK" sz="1900" b="0" strike="noStrike" spc="-1" dirty="0" err="1">
                <a:solidFill>
                  <a:srgbClr val="000000"/>
                </a:solidFill>
                <a:latin typeface="Calibri"/>
              </a:rPr>
              <a:t>equests.get</a:t>
            </a:r>
            <a:endParaRPr lang="en-US" altLang="zh-HK" sz="1900" b="0" strike="noStrike" spc="-1" dirty="0">
              <a:solidFill>
                <a:srgbClr val="000000"/>
              </a:solidFill>
              <a:latin typeface="Calibri"/>
            </a:endParaRP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700" spc="-1" dirty="0">
                <a:solidFill>
                  <a:srgbClr val="000000"/>
                </a:solidFill>
                <a:latin typeface="Calibri"/>
              </a:rPr>
              <a:t>Get json data from </a:t>
            </a:r>
            <a:r>
              <a:rPr lang="en-US" altLang="zh-HK" sz="1700" spc="-1" dirty="0" err="1">
                <a:solidFill>
                  <a:srgbClr val="000000"/>
                </a:solidFill>
                <a:latin typeface="Calibri"/>
              </a:rPr>
              <a:t>api</a:t>
            </a:r>
            <a:endParaRPr lang="en-US" altLang="zh-HK" sz="1700" spc="-1" dirty="0">
              <a:solidFill>
                <a:srgbClr val="000000"/>
              </a:solidFill>
              <a:latin typeface="Calibri"/>
            </a:endParaRPr>
          </a:p>
          <a:p>
            <a:pPr marL="889200" lvl="1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900" b="0" strike="noStrike" spc="-1" dirty="0">
                <a:solidFill>
                  <a:srgbClr val="000000"/>
                </a:solidFill>
                <a:latin typeface="Calibri"/>
              </a:rPr>
              <a:t>Pandas</a:t>
            </a:r>
          </a:p>
          <a:p>
            <a:pPr marL="1346400" lvl="2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7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r>
              <a:rPr lang="en-US" altLang="zh-HK" sz="1700" b="0" strike="noStrike" spc="-1" dirty="0" err="1">
                <a:solidFill>
                  <a:srgbClr val="000000"/>
                </a:solidFill>
                <a:latin typeface="Calibri"/>
              </a:rPr>
              <a:t>json_normalize</a:t>
            </a:r>
            <a:r>
              <a:rPr lang="en-US" altLang="zh-HK" sz="1700" b="0" strike="noStrike" spc="-1" dirty="0">
                <a:solidFill>
                  <a:srgbClr val="000000"/>
                </a:solidFill>
                <a:latin typeface="Calibri"/>
              </a:rPr>
              <a:t>()</a:t>
            </a:r>
          </a:p>
          <a:p>
            <a:pPr marL="1803600" lvl="3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lang="en-US" altLang="zh-HK" sz="1600" spc="-1" dirty="0">
                <a:solidFill>
                  <a:srgbClr val="000000"/>
                </a:solidFill>
                <a:latin typeface="Calibri"/>
              </a:rPr>
              <a:t>Convert json to Pandas </a:t>
            </a:r>
            <a:r>
              <a:rPr lang="en-US" altLang="zh-HK" sz="1600" spc="-1" dirty="0" err="1">
                <a:solidFill>
                  <a:srgbClr val="000000"/>
                </a:solidFill>
                <a:latin typeface="Calibri"/>
              </a:rPr>
              <a:t>dataframe</a:t>
            </a:r>
            <a:endParaRPr lang="en-US" altLang="zh-HK" sz="16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https://github.com/CKLam33/IBM-Data-Science-Professional-Certificate/blob/main/Applied%20Data%20Science%20Capstone/jupyter-labs-spacex-data-collection-api.ipynb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7B06B8D-5864-4AF6-A38C-A285D81C3D65}" type="slidenum">
              <a:t>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945626-EC3D-4F56-93E6-E746DC4F5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120" y="1782900"/>
            <a:ext cx="5420426" cy="4225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Falcon 9 launch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spc="-1" dirty="0">
                <a:solidFill>
                  <a:srgbClr val="292929"/>
                </a:solidFill>
                <a:latin typeface="Abadi"/>
              </a:rPr>
              <a:t>From Wikipedia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400" b="0" strike="noStrike" spc="-1" dirty="0" err="1">
                <a:solidFill>
                  <a:srgbClr val="292929"/>
                </a:solidFill>
                <a:latin typeface="Abadi"/>
              </a:rPr>
              <a:t>BeautifulSoup</a:t>
            </a:r>
            <a:endParaRPr lang="en-US" sz="1400" b="0" strike="noStrike" spc="-1" dirty="0">
              <a:solidFill>
                <a:srgbClr val="292929"/>
              </a:solidFill>
              <a:latin typeface="Abad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400" spc="-1" dirty="0">
                <a:solidFill>
                  <a:srgbClr val="292929"/>
                </a:solidFill>
                <a:latin typeface="Abadi"/>
              </a:rPr>
              <a:t>Parse table &amp; convert to </a:t>
            </a:r>
            <a:r>
              <a:rPr lang="en-US" sz="1400" spc="-1" dirty="0" err="1">
                <a:solidFill>
                  <a:srgbClr val="292929"/>
                </a:solidFill>
                <a:latin typeface="Abadi"/>
              </a:rPr>
              <a:t>Dataframe</a:t>
            </a:r>
            <a:endParaRPr lang="en-US" sz="1400" spc="-1" dirty="0">
              <a:solidFill>
                <a:srgbClr val="292929"/>
              </a:solidFill>
              <a:latin typeface="Abadi"/>
            </a:endParaRPr>
          </a:p>
          <a:p>
            <a:pPr lvl="3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292929"/>
                </a:solidFill>
                <a:latin typeface="Abadi"/>
              </a:rPr>
              <a:t>With use of Pandas</a:t>
            </a:r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Link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hlinkClick r:id="rId3"/>
              </a:rPr>
              <a:t>https://github.com/CKLam33/IBM-Data-Science-Professional-Certificate/blob/main/Applied%20Data%20Science%20Capstone/jupyter-labs-webscraping.ipynb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187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513B934-6848-4818-8411-BF55717F9CEF}" type="slidenum">
              <a:t>9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1D5D68-2100-4440-B885-8504B256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117" y="2664777"/>
            <a:ext cx="5460480" cy="5288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9670C3-49FB-4514-B661-74250CD73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119" y="3169288"/>
            <a:ext cx="5460480" cy="5288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24259EC-8841-4519-95E1-0B5196650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118" y="3664412"/>
            <a:ext cx="5460481" cy="5829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95CD1B-8932-4D64-BCEF-497C0D54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117" y="4240518"/>
            <a:ext cx="5460482" cy="6393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1361</Words>
  <Application>Microsoft Office PowerPoint</Application>
  <PresentationFormat>寬螢幕</PresentationFormat>
  <Paragraphs>293</Paragraphs>
  <Slides>46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46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IBM Plex Mono SemiBold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subject/>
  <dc:creator>YAN Luo;Gary</dc:creator>
  <dc:description/>
  <cp:lastModifiedBy>Chi Kin Lam</cp:lastModifiedBy>
  <cp:revision>234</cp:revision>
  <dcterms:created xsi:type="dcterms:W3CDTF">2021-04-29T18:58:34Z</dcterms:created>
  <dcterms:modified xsi:type="dcterms:W3CDTF">2022-10-04T10:57:21Z</dcterms:modified>
  <dc:language>zh-HK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